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7" r:id="rId4"/>
    <p:sldId id="257" r:id="rId5"/>
    <p:sldId id="268" r:id="rId6"/>
    <p:sldId id="258" r:id="rId7"/>
    <p:sldId id="259" r:id="rId8"/>
    <p:sldId id="26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763000" cy="6172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Study of relation in between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Twacha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Charak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Samhita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w.s.r.t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STRESS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(Skin &amp; Mind Relation </a:t>
            </a:r>
            <a:br>
              <a:rPr lang="en-US" sz="4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w.s.r.t</a:t>
            </a:r>
            <a:r>
              <a:rPr lang="en-US" sz="4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STRESS)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Sarika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Bhujbal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M.D. (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Samhita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M.A. (Sanskrit), D.Y.T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56418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u="sng" dirty="0" smtClean="0">
                <a:latin typeface="Calisto MT" pitchFamily="18" charset="0"/>
              </a:rPr>
              <a:t>Introduction</a:t>
            </a:r>
            <a:endParaRPr lang="es-ES" sz="4800" b="1" dirty="0" smtClean="0"/>
          </a:p>
          <a:p>
            <a:endParaRPr lang="es-ES" dirty="0" smtClean="0"/>
          </a:p>
          <a:p>
            <a:pPr algn="ctr">
              <a:buNone/>
            </a:pP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Stress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sz="4800" b="1" dirty="0" err="1" smtClean="0">
                <a:latin typeface="Times New Roman" pitchFamily="18" charset="0"/>
                <a:cs typeface="Times New Roman" pitchFamily="18" charset="0"/>
              </a:rPr>
              <a:t>Killer</a:t>
            </a:r>
            <a:r>
              <a:rPr lang="es-ES" sz="4800" b="1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b="1" dirty="0" smtClean="0"/>
              <a:t>    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90 % of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illnesses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caused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stress   </a:t>
            </a:r>
          </a:p>
          <a:p>
            <a:pPr>
              <a:buNone/>
            </a:pPr>
            <a:r>
              <a:rPr lang="es-ES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- WHO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Stress may have a role in the onset or exacerbation of a variety of skin diseases.</a:t>
            </a:r>
          </a:p>
          <a:p>
            <a:pPr algn="ctr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At least 30% of all dermatology patients have some underlying psychological problem that often goes unaddressed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04800"/>
            <a:ext cx="8183880" cy="6324600"/>
          </a:xfrm>
        </p:spPr>
        <p:txBody>
          <a:bodyPr numCol="2"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lvl="0"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Stress induced Skin 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Psoriasis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Lichen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Planus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Urticaria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Pruritus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Neurodermatitis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Acne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Eczema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Hives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Rosacea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Alopecia (hair loss)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Vitilgo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depigmented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white spots on the skin)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Trichotillomania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(hair pulling)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Self-mutilation disorders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There is a fundamental gap in our understanding of </a:t>
            </a:r>
          </a:p>
          <a:p>
            <a:pPr algn="ctr">
              <a:buNone/>
            </a:pPr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why skin diseases are aggravated by stress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 field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Psychodermatology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addresses the impact of an individual's emotion as it relates to the skin.</a:t>
            </a:r>
          </a:p>
          <a:p>
            <a:pPr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"There does seem to be a relationship between the mind and the skin, </a:t>
            </a:r>
          </a:p>
          <a:p>
            <a:pPr algn="ctr">
              <a:buNone/>
            </a:pP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though proving this scientifically can be quite difficult" 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–  Derek H. Jones, MD, a dermatologist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/>
          </a:bodyPr>
          <a:lstStyle/>
          <a:p>
            <a:endParaRPr lang="en-US" dirty="0" smtClean="0">
              <a:latin typeface="GemLight" pitchFamily="2" charset="2"/>
            </a:endParaRPr>
          </a:p>
          <a:p>
            <a:pPr algn="ctr">
              <a:buNone/>
            </a:pPr>
            <a:r>
              <a:rPr lang="en-US" sz="5200" b="1" dirty="0" err="1" smtClean="0">
                <a:latin typeface="GemLight" pitchFamily="2" charset="2"/>
              </a:rPr>
              <a:t>ËœÆ”Œzu‹ü®ÌæËœÆ</a:t>
            </a:r>
            <a:r>
              <a:rPr lang="en-US" sz="5200" b="1" dirty="0" smtClean="0">
                <a:latin typeface="GemLight" pitchFamily="2" charset="2"/>
              </a:rPr>
              <a:t>”: </a:t>
            </a:r>
            <a:r>
              <a:rPr lang="en-US" sz="5200" b="1" dirty="0" err="1" smtClean="0">
                <a:latin typeface="GemLight" pitchFamily="2" charset="2"/>
              </a:rPr>
              <a:t>ËœÆçz</a:t>
            </a:r>
            <a:r>
              <a:rPr lang="en-US" sz="5200" b="1" dirty="0" smtClean="0">
                <a:latin typeface="GemLight" pitchFamily="2" charset="2"/>
              </a:rPr>
              <a:t>” ª</a:t>
            </a:r>
            <a:r>
              <a:rPr lang="en-US" sz="5200" b="1" dirty="0" err="1" smtClean="0">
                <a:latin typeface="GemLight" pitchFamily="2" charset="2"/>
              </a:rPr>
              <a:t>çŒÌ</a:t>
            </a:r>
            <a:r>
              <a:rPr lang="en-US" sz="5200" b="1" dirty="0" smtClean="0">
                <a:latin typeface="GemLight" pitchFamily="2" charset="2"/>
              </a:rPr>
              <a:t> LÄ Y @</a:t>
            </a:r>
          </a:p>
          <a:p>
            <a:pPr algn="ctr">
              <a:buNone/>
            </a:pPr>
            <a:r>
              <a:rPr lang="en-US" sz="5200" b="1" dirty="0" err="1" smtClean="0">
                <a:latin typeface="GemLight" pitchFamily="2" charset="2"/>
              </a:rPr>
              <a:t>utâÄuÄ</a:t>
            </a:r>
            <a:r>
              <a:rPr lang="en-US" sz="5200" b="1" dirty="0" smtClean="0">
                <a:latin typeface="GemLight" pitchFamily="2" charset="2"/>
              </a:rPr>
              <a:t>‡: </a:t>
            </a:r>
            <a:r>
              <a:rPr lang="en-US" sz="5200" b="1" dirty="0" err="1" smtClean="0">
                <a:latin typeface="GemLight" pitchFamily="2" charset="2"/>
              </a:rPr>
              <a:t>ÌìQtì:QçŒçæ</a:t>
            </a:r>
            <a:r>
              <a:rPr lang="en-US" sz="5200" b="1" dirty="0" smtClean="0">
                <a:latin typeface="GemLight" pitchFamily="2" charset="2"/>
              </a:rPr>
              <a:t> </a:t>
            </a:r>
            <a:r>
              <a:rPr lang="en-US" sz="5200" b="1" dirty="0" err="1" smtClean="0">
                <a:latin typeface="GemLight" pitchFamily="2" charset="2"/>
              </a:rPr>
              <a:t>ÄztŒçŒçæ</a:t>
            </a:r>
            <a:r>
              <a:rPr lang="en-US" sz="5200" b="1" dirty="0" smtClean="0">
                <a:latin typeface="GemLight" pitchFamily="2" charset="2"/>
              </a:rPr>
              <a:t> </a:t>
            </a:r>
            <a:r>
              <a:rPr lang="en-US" sz="5200" b="1" dirty="0" err="1" smtClean="0">
                <a:latin typeface="GemLight" pitchFamily="2" charset="2"/>
              </a:rPr>
              <a:t>œÀÄo”Nÿ</a:t>
            </a:r>
            <a:r>
              <a:rPr lang="en-US" sz="5200" b="1" dirty="0" smtClean="0">
                <a:latin typeface="GemLight" pitchFamily="2" charset="2"/>
              </a:rPr>
              <a:t>: @@</a:t>
            </a:r>
          </a:p>
          <a:p>
            <a:pPr algn="r">
              <a:buNone/>
            </a:pPr>
            <a:r>
              <a:rPr lang="en-US" dirty="0" smtClean="0">
                <a:latin typeface="GemLight" pitchFamily="2" charset="2"/>
              </a:rPr>
              <a:t>                     </a:t>
            </a:r>
            <a:r>
              <a:rPr lang="en-US" sz="4400" dirty="0" smtClean="0">
                <a:latin typeface="GemLight" pitchFamily="2" charset="2"/>
              </a:rPr>
              <a:t> (Y. </a:t>
            </a:r>
            <a:r>
              <a:rPr lang="en-US" sz="4400" dirty="0" err="1" smtClean="0">
                <a:latin typeface="GemLight" pitchFamily="2" charset="2"/>
              </a:rPr>
              <a:t>Æç</a:t>
            </a:r>
            <a:r>
              <a:rPr lang="en-US" sz="4400" dirty="0" smtClean="0">
                <a:latin typeface="GemLight" pitchFamily="2" charset="2"/>
              </a:rPr>
              <a:t>. 1/133)</a:t>
            </a:r>
          </a:p>
          <a:p>
            <a:pPr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The Contact with the tactile sense organ and that with mind – this twofold contact </a:t>
            </a:r>
          </a:p>
          <a:p>
            <a:pPr algn="ctr"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gives rise to pleasant and painful sensations.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/>
          <a:lstStyle/>
          <a:p>
            <a:pPr algn="ctr">
              <a:buNone/>
            </a:pPr>
            <a:r>
              <a:rPr lang="en-US" sz="4400" b="1" dirty="0" smtClean="0">
                <a:latin typeface="GemLight" pitchFamily="2" charset="2"/>
              </a:rPr>
              <a:t> </a:t>
            </a:r>
            <a:r>
              <a:rPr lang="en-US" sz="4400" b="1" dirty="0" err="1" smtClean="0">
                <a:latin typeface="GemLight" pitchFamily="2" charset="2"/>
              </a:rPr>
              <a:t>oÞ</a:t>
            </a:r>
            <a:r>
              <a:rPr lang="en-US" sz="4400" b="1" dirty="0" smtClean="0">
                <a:latin typeface="GemLight" pitchFamily="2" charset="2"/>
              </a:rPr>
              <a:t> </a:t>
            </a:r>
            <a:r>
              <a:rPr lang="en-US" sz="4400" b="1" dirty="0" err="1" smtClean="0">
                <a:latin typeface="GemLight" pitchFamily="2" charset="2"/>
              </a:rPr>
              <a:t>LNæÿ</a:t>
            </a:r>
            <a:r>
              <a:rPr lang="en-US" sz="4400" b="1" dirty="0" smtClean="0">
                <a:latin typeface="GemLight" pitchFamily="2" charset="2"/>
              </a:rPr>
              <a:t> </a:t>
            </a:r>
            <a:r>
              <a:rPr lang="en-US" sz="4400" b="1" dirty="0" err="1" smtClean="0">
                <a:latin typeface="GemLight" pitchFamily="2" charset="2"/>
              </a:rPr>
              <a:t>ËœÆ”Œuªu‹ü®çmçuªu‹ü®Ã®çœNæÿ</a:t>
            </a:r>
            <a:r>
              <a:rPr lang="en-US" sz="4400" b="1" dirty="0" smtClean="0">
                <a:latin typeface="GemLight" pitchFamily="2" charset="2"/>
              </a:rPr>
              <a:t> </a:t>
            </a:r>
          </a:p>
          <a:p>
            <a:pPr algn="ctr">
              <a:buNone/>
            </a:pPr>
            <a:r>
              <a:rPr lang="en-US" sz="4400" b="1" dirty="0" err="1" smtClean="0">
                <a:latin typeface="GemLight" pitchFamily="2" charset="2"/>
              </a:rPr>
              <a:t>Yzo</a:t>
            </a:r>
            <a:r>
              <a:rPr lang="en-US" sz="4400" b="1" dirty="0" smtClean="0">
                <a:latin typeface="GemLight" pitchFamily="2" charset="2"/>
              </a:rPr>
              <a:t>: </a:t>
            </a:r>
            <a:r>
              <a:rPr lang="en-US" sz="4400" b="1" dirty="0" err="1" smtClean="0">
                <a:latin typeface="GemLight" pitchFamily="2" charset="2"/>
              </a:rPr>
              <a:t>ÌªÄçu</a:t>
            </a:r>
            <a:r>
              <a:rPr lang="en-US" sz="4400" b="1" dirty="0" smtClean="0">
                <a:latin typeface="GemLight" pitchFamily="2" charset="2"/>
              </a:rPr>
              <a:t>® </a:t>
            </a:r>
            <a:r>
              <a:rPr lang="en-US" sz="4400" b="1" dirty="0" err="1" smtClean="0">
                <a:latin typeface="GemLight" pitchFamily="2" charset="2"/>
              </a:rPr>
              <a:t>ËœÆ”ŒÃ®ç›oz</a:t>
            </a:r>
            <a:r>
              <a:rPr lang="en-US" sz="4400" b="1" dirty="0" smtClean="0">
                <a:latin typeface="GemLight" pitchFamily="2" charset="2"/>
              </a:rPr>
              <a:t> </a:t>
            </a:r>
            <a:r>
              <a:rPr lang="en-US" sz="4400" b="1" dirty="0" err="1" smtClean="0">
                <a:latin typeface="GemLight" pitchFamily="2" charset="2"/>
              </a:rPr>
              <a:t>Ã®çœNÿªuœ</a:t>
            </a:r>
            <a:r>
              <a:rPr lang="en-US" sz="4400" b="1" dirty="0" smtClean="0">
                <a:latin typeface="GemLight" pitchFamily="2" charset="2"/>
              </a:rPr>
              <a:t> </a:t>
            </a:r>
            <a:r>
              <a:rPr lang="en-US" sz="4400" b="1" dirty="0" err="1" smtClean="0">
                <a:latin typeface="GemLight" pitchFamily="2" charset="2"/>
              </a:rPr>
              <a:t>Yzo</a:t>
            </a:r>
            <a:r>
              <a:rPr lang="en-US" sz="4400" b="1" dirty="0" smtClean="0">
                <a:latin typeface="GemLight" pitchFamily="2" charset="2"/>
              </a:rPr>
              <a:t>: @ </a:t>
            </a:r>
          </a:p>
          <a:p>
            <a:pPr algn="r">
              <a:buNone/>
            </a:pPr>
            <a:r>
              <a:rPr lang="en-US" sz="4400" dirty="0" smtClean="0">
                <a:latin typeface="GemLight" pitchFamily="2" charset="2"/>
              </a:rPr>
              <a:t>(Y. </a:t>
            </a:r>
            <a:r>
              <a:rPr lang="en-US" sz="4400" dirty="0" err="1" smtClean="0">
                <a:latin typeface="GemLight" pitchFamily="2" charset="2"/>
              </a:rPr>
              <a:t>Ìî</a:t>
            </a:r>
            <a:r>
              <a:rPr lang="en-US" sz="4400" dirty="0" smtClean="0">
                <a:latin typeface="GemLight" pitchFamily="2" charset="2"/>
              </a:rPr>
              <a:t>. 11/38)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Out of all the senses, the tactile sense alone pervades all the sense organs and is also associated inherently with Mind, 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 due to pervading of tactile sense, 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Mind also pervades.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04800"/>
            <a:ext cx="8183880" cy="5108448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7200" dirty="0" smtClean="0">
              <a:latin typeface="GemDesigner" pitchFamily="66" charset="0"/>
            </a:endParaRPr>
          </a:p>
          <a:p>
            <a:pPr algn="ctr">
              <a:buNone/>
            </a:pPr>
            <a:endParaRPr lang="en-US" sz="7200" dirty="0" smtClean="0">
              <a:latin typeface="GemDesigner" pitchFamily="66" charset="0"/>
            </a:endParaRPr>
          </a:p>
          <a:p>
            <a:pPr algn="ctr">
              <a:buNone/>
            </a:pPr>
            <a:r>
              <a:rPr lang="en-US" sz="7200" dirty="0" smtClean="0">
                <a:latin typeface="GemDesigner" pitchFamily="66" charset="0"/>
              </a:rPr>
              <a:t>Thank U !!!</a:t>
            </a:r>
            <a:endParaRPr lang="en-US" sz="7200" dirty="0">
              <a:latin typeface="GemDesigner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197</TotalTime>
  <Words>277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Study of relation in between  Twacha &amp; Mana in Charak Samhita w.s.r.t. STRESS  (Skin &amp; Mind Relation  w.s.r.t STRESS)                                                                                               Vd. Sarika M. Bhujbal                             M.D. (Samhita), M.A. (Sanskrit), D.Y.T.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relation in between Twacha and Mana   in Charak Samhita w.s.r.t.  STRESS                                                            Vaidya Sarika P. Gardi                                   M.D. (Samhita), M.A. (Sanskrit), D.Y.T.</dc:title>
  <dc:creator>Dr.Mahesh</dc:creator>
  <cp:lastModifiedBy>Administrator</cp:lastModifiedBy>
  <cp:revision>74</cp:revision>
  <dcterms:created xsi:type="dcterms:W3CDTF">2006-08-16T00:00:00Z</dcterms:created>
  <dcterms:modified xsi:type="dcterms:W3CDTF">2016-05-30T09:59:00Z</dcterms:modified>
</cp:coreProperties>
</file>